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handoutMasterIdLst>
    <p:handoutMasterId r:id="rId26"/>
  </p:handoutMasterIdLst>
  <p:sldIdLst>
    <p:sldId id="256" r:id="rId2"/>
    <p:sldId id="275" r:id="rId3"/>
    <p:sldId id="266" r:id="rId4"/>
    <p:sldId id="265" r:id="rId5"/>
    <p:sldId id="286" r:id="rId6"/>
    <p:sldId id="270" r:id="rId7"/>
    <p:sldId id="264" r:id="rId8"/>
    <p:sldId id="263" r:id="rId9"/>
    <p:sldId id="293" r:id="rId10"/>
    <p:sldId id="294" r:id="rId11"/>
    <p:sldId id="295" r:id="rId12"/>
    <p:sldId id="276" r:id="rId13"/>
    <p:sldId id="261" r:id="rId14"/>
    <p:sldId id="274" r:id="rId15"/>
    <p:sldId id="262" r:id="rId16"/>
    <p:sldId id="273" r:id="rId17"/>
    <p:sldId id="290" r:id="rId18"/>
    <p:sldId id="287" r:id="rId19"/>
    <p:sldId id="288" r:id="rId20"/>
    <p:sldId id="277" r:id="rId21"/>
    <p:sldId id="292" r:id="rId22"/>
    <p:sldId id="291" r:id="rId23"/>
    <p:sldId id="271"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62" autoAdjust="0"/>
    <p:restoredTop sz="94660"/>
  </p:normalViewPr>
  <p:slideViewPr>
    <p:cSldViewPr>
      <p:cViewPr>
        <p:scale>
          <a:sx n="96" d="100"/>
          <a:sy n="96" d="100"/>
        </p:scale>
        <p:origin x="-82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0" d="100"/>
          <a:sy n="70" d="100"/>
        </p:scale>
        <p:origin x="-2778"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2C6B29C1-B1EC-446E-9834-F0918533A050}" type="datetimeFigureOut">
              <a:rPr lang="en-US" smtClean="0"/>
              <a:t>4/3/2013</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E4A977BB-9665-4E10-A010-65B96D16C622}" type="slidenum">
              <a:rPr lang="en-US" smtClean="0"/>
              <a:t>‹#›</a:t>
            </a:fld>
            <a:endParaRPr lang="en-US"/>
          </a:p>
        </p:txBody>
      </p:sp>
    </p:spTree>
    <p:extLst>
      <p:ext uri="{BB962C8B-B14F-4D97-AF65-F5344CB8AC3E}">
        <p14:creationId xmlns:p14="http://schemas.microsoft.com/office/powerpoint/2010/main" val="31533450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B0CD5FF-DC2F-4187-BBA1-42AADFEC95A3}" type="datetimeFigureOut">
              <a:rPr lang="en-US" smtClean="0"/>
              <a:t>4/3/2013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60C3F32B-2BBB-48D1-B0B5-0001B0ACBE08}" type="slidenum">
              <a:rPr lang="en-US" smtClean="0"/>
              <a:t>‹#›</a:t>
            </a:fld>
            <a:endParaRPr lang="en-US"/>
          </a:p>
        </p:txBody>
      </p:sp>
    </p:spTree>
    <p:extLst>
      <p:ext uri="{BB962C8B-B14F-4D97-AF65-F5344CB8AC3E}">
        <p14:creationId xmlns:p14="http://schemas.microsoft.com/office/powerpoint/2010/main" val="4186246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1</a:t>
            </a:fld>
            <a:endParaRPr lang="en-US"/>
          </a:p>
        </p:txBody>
      </p:sp>
    </p:spTree>
    <p:extLst>
      <p:ext uri="{BB962C8B-B14F-4D97-AF65-F5344CB8AC3E}">
        <p14:creationId xmlns:p14="http://schemas.microsoft.com/office/powerpoint/2010/main" val="2986566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Mostly Transitional</a:t>
            </a:r>
            <a:r>
              <a:rPr lang="en-US" baseline="0" dirty="0" smtClean="0"/>
              <a:t> – Fluent level – JR does say to create questions for each level</a:t>
            </a:r>
            <a:endParaRPr lang="en-US" dirty="0" smtClean="0"/>
          </a:p>
          <a:p>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17</a:t>
            </a:fld>
            <a:endParaRPr lang="en-US"/>
          </a:p>
        </p:txBody>
      </p:sp>
    </p:spTree>
    <p:extLst>
      <p:ext uri="{BB962C8B-B14F-4D97-AF65-F5344CB8AC3E}">
        <p14:creationId xmlns:p14="http://schemas.microsoft.com/office/powerpoint/2010/main" val="1396794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necessarily</a:t>
            </a:r>
            <a:r>
              <a:rPr lang="en-US" baseline="0" dirty="0" smtClean="0"/>
              <a:t> ask every question I created for the butterfly book – the journey one definitely because that is what the whole book was about and what I want students to walk away with…</a:t>
            </a:r>
          </a:p>
          <a:p>
            <a:r>
              <a:rPr lang="en-US" baseline="0" dirty="0" smtClean="0"/>
              <a:t>We want students to get what the author is trying to convey with the text, without telling the students everything…we want them to struggle with the text and analyze it with appropriate scaffolding form us</a:t>
            </a:r>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21</a:t>
            </a:fld>
            <a:endParaRPr lang="en-US"/>
          </a:p>
        </p:txBody>
      </p:sp>
    </p:spTree>
    <p:extLst>
      <p:ext uri="{BB962C8B-B14F-4D97-AF65-F5344CB8AC3E}">
        <p14:creationId xmlns:p14="http://schemas.microsoft.com/office/powerpoint/2010/main" val="23458989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Mostly Transitional</a:t>
            </a:r>
            <a:r>
              <a:rPr lang="en-US" baseline="0" dirty="0" smtClean="0"/>
              <a:t> – Fluent level – JR does say to create questions for each level</a:t>
            </a:r>
            <a:endParaRPr lang="en-US" dirty="0" smtClean="0"/>
          </a:p>
          <a:p>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22</a:t>
            </a:fld>
            <a:endParaRPr lang="en-US"/>
          </a:p>
        </p:txBody>
      </p:sp>
    </p:spTree>
    <p:extLst>
      <p:ext uri="{BB962C8B-B14F-4D97-AF65-F5344CB8AC3E}">
        <p14:creationId xmlns:p14="http://schemas.microsoft.com/office/powerpoint/2010/main" val="1396794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because students cannot decode the test doesn’t mean they can’t discuss the text – just have to scaffold</a:t>
            </a:r>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3</a:t>
            </a:fld>
            <a:endParaRPr lang="en-US"/>
          </a:p>
        </p:txBody>
      </p:sp>
    </p:spTree>
    <p:extLst>
      <p:ext uri="{BB962C8B-B14F-4D97-AF65-F5344CB8AC3E}">
        <p14:creationId xmlns:p14="http://schemas.microsoft.com/office/powerpoint/2010/main" val="3575722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Text</a:t>
            </a:r>
            <a:r>
              <a:rPr lang="en-US" baseline="0" dirty="0" smtClean="0"/>
              <a:t> dependent questions call on students to USE reading strategies/ students should determine what strategies they need to comprehend the text and activate them – not taught in isolation</a:t>
            </a:r>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6</a:t>
            </a:fld>
            <a:endParaRPr lang="en-US"/>
          </a:p>
        </p:txBody>
      </p:sp>
    </p:spTree>
    <p:extLst>
      <p:ext uri="{BB962C8B-B14F-4D97-AF65-F5344CB8AC3E}">
        <p14:creationId xmlns:p14="http://schemas.microsoft.com/office/powerpoint/2010/main" val="3960818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8</a:t>
            </a:fld>
            <a:endParaRPr lang="en-US"/>
          </a:p>
        </p:txBody>
      </p:sp>
    </p:spTree>
    <p:extLst>
      <p:ext uri="{BB962C8B-B14F-4D97-AF65-F5344CB8AC3E}">
        <p14:creationId xmlns:p14="http://schemas.microsoft.com/office/powerpoint/2010/main" val="10416656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Non-literal language – 3</a:t>
            </a:r>
            <a:r>
              <a:rPr lang="en-US" baseline="30000" dirty="0" smtClean="0"/>
              <a:t>rd</a:t>
            </a:r>
            <a:r>
              <a:rPr lang="en-US" dirty="0" smtClean="0"/>
              <a:t> grade (bullet 2)</a:t>
            </a:r>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9</a:t>
            </a:fld>
            <a:endParaRPr lang="en-US"/>
          </a:p>
        </p:txBody>
      </p:sp>
    </p:spTree>
    <p:extLst>
      <p:ext uri="{BB962C8B-B14F-4D97-AF65-F5344CB8AC3E}">
        <p14:creationId xmlns:p14="http://schemas.microsoft.com/office/powerpoint/2010/main" val="24000458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do</a:t>
            </a:r>
            <a:r>
              <a:rPr lang="en-US" baseline="0" dirty="0" smtClean="0"/>
              <a:t> you notice?</a:t>
            </a:r>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041665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Mostly Transitional</a:t>
            </a:r>
            <a:r>
              <a:rPr lang="en-US" baseline="0" dirty="0" smtClean="0"/>
              <a:t> – Fluent level – JR does say to create questions for each level</a:t>
            </a:r>
            <a:endParaRPr lang="en-US" dirty="0" smtClean="0"/>
          </a:p>
          <a:p>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13</a:t>
            </a:fld>
            <a:endParaRPr lang="en-US"/>
          </a:p>
        </p:txBody>
      </p:sp>
    </p:spTree>
    <p:extLst>
      <p:ext uri="{BB962C8B-B14F-4D97-AF65-F5344CB8AC3E}">
        <p14:creationId xmlns:p14="http://schemas.microsoft.com/office/powerpoint/2010/main" val="1396794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r>
              <a:rPr lang="en-US" dirty="0" smtClean="0"/>
              <a:t>K – 5 – pull up small sections of the text on the smart board/handout/ for deeper analysis</a:t>
            </a:r>
          </a:p>
          <a:p>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396794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activity</a:t>
            </a:r>
            <a:endParaRPr lang="en-US" dirty="0"/>
          </a:p>
        </p:txBody>
      </p:sp>
      <p:sp>
        <p:nvSpPr>
          <p:cNvPr id="4" name="Slide Number Placeholder 3"/>
          <p:cNvSpPr>
            <a:spLocks noGrp="1"/>
          </p:cNvSpPr>
          <p:nvPr>
            <p:ph type="sldNum" sz="quarter" idx="10"/>
          </p:nvPr>
        </p:nvSpPr>
        <p:spPr/>
        <p:txBody>
          <a:bodyPr/>
          <a:lstStyle/>
          <a:p>
            <a:fld id="{60C3F32B-2BBB-48D1-B0B5-0001B0ACBE08}" type="slidenum">
              <a:rPr lang="en-US" smtClean="0"/>
              <a:t>15</a:t>
            </a:fld>
            <a:endParaRPr lang="en-US"/>
          </a:p>
        </p:txBody>
      </p:sp>
    </p:spTree>
    <p:extLst>
      <p:ext uri="{BB962C8B-B14F-4D97-AF65-F5344CB8AC3E}">
        <p14:creationId xmlns:p14="http://schemas.microsoft.com/office/powerpoint/2010/main" val="13551986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505200" y="1498602"/>
            <a:ext cx="5257800" cy="3298825"/>
          </a:xfrm>
        </p:spPr>
        <p:txBody>
          <a:bodyPr>
            <a:normAutofit/>
          </a:bodyPr>
          <a:lstStyle>
            <a:lvl1pPr>
              <a:lnSpc>
                <a:spcPct val="90000"/>
              </a:lnSpc>
              <a:defRPr sz="5400" cap="none" baseline="0"/>
            </a:lvl1pPr>
          </a:lstStyle>
          <a:p>
            <a:r>
              <a:rPr lang="en-US" smtClean="0"/>
              <a:t>Click to edit Master title style</a:t>
            </a:r>
            <a:endParaRPr/>
          </a:p>
        </p:txBody>
      </p:sp>
      <p:sp>
        <p:nvSpPr>
          <p:cNvPr id="3" name="Subtitle 2"/>
          <p:cNvSpPr>
            <a:spLocks noGrp="1"/>
          </p:cNvSpPr>
          <p:nvPr>
            <p:ph type="subTitle" idx="1"/>
          </p:nvPr>
        </p:nvSpPr>
        <p:spPr>
          <a:xfrm>
            <a:off x="3505200" y="4927600"/>
            <a:ext cx="5257800" cy="1244600"/>
          </a:xfrm>
        </p:spPr>
        <p:txBody>
          <a:bodyPr>
            <a:normAutofit/>
          </a:bodyPr>
          <a:lstStyle>
            <a:lvl1pPr marL="0" indent="0" algn="l">
              <a:spcBef>
                <a:spcPts val="0"/>
              </a:spcBef>
              <a:buNone/>
              <a:defRPr sz="2800" b="0">
                <a:solidFill>
                  <a:schemeClr val="tx1"/>
                </a:solidFill>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smtClean="0"/>
              <a:t>Click to edit Master subtitle style</a:t>
            </a:r>
            <a:endParaRPr/>
          </a:p>
        </p:txBody>
      </p:sp>
    </p:spTree>
    <p:extLst>
      <p:ext uri="{BB962C8B-B14F-4D97-AF65-F5344CB8AC3E}">
        <p14:creationId xmlns:p14="http://schemas.microsoft.com/office/powerpoint/2010/main" val="3222770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0D43D65-BB95-4437-9C69-A9DA1B59F2CD}" type="datetimeFigureOut">
              <a:rPr lang="en-US" smtClean="0"/>
              <a:t>4/3/2013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1010434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274639"/>
            <a:ext cx="1066800" cy="5897561"/>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38200" y="274639"/>
            <a:ext cx="6400800" cy="58975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0D43D65-BB95-4437-9C69-A9DA1B59F2CD}" type="datetimeFigureOut">
              <a:rPr lang="en-US" smtClean="0"/>
              <a:t>4/3/2013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3650715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70D43D65-BB95-4437-9C69-A9DA1B59F2CD}" type="datetimeFigureOut">
              <a:rPr lang="en-US" smtClean="0"/>
              <a:t>4/3/2013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1563524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4445000"/>
            <a:ext cx="5257800" cy="1930400"/>
          </a:xfrm>
        </p:spPr>
        <p:txBody>
          <a:bodyPr anchor="t">
            <a:normAutofit/>
          </a:bodyPr>
          <a:lstStyle>
            <a:lvl1pPr algn="l">
              <a:defRPr sz="5400" b="0" cap="none" baseline="0"/>
            </a:lvl1pPr>
          </a:lstStyle>
          <a:p>
            <a:r>
              <a:rPr lang="en-US" smtClean="0"/>
              <a:t>Click to edit Master title style</a:t>
            </a:r>
            <a:endParaRPr/>
          </a:p>
        </p:txBody>
      </p:sp>
      <p:sp>
        <p:nvSpPr>
          <p:cNvPr id="3" name="Text Placeholder 2"/>
          <p:cNvSpPr>
            <a:spLocks noGrp="1"/>
          </p:cNvSpPr>
          <p:nvPr>
            <p:ph type="body" idx="1"/>
          </p:nvPr>
        </p:nvSpPr>
        <p:spPr>
          <a:xfrm>
            <a:off x="609600" y="3124201"/>
            <a:ext cx="5257800" cy="1296987"/>
          </a:xfrm>
        </p:spPr>
        <p:txBody>
          <a:bodyPr anchor="b">
            <a:normAutofit/>
          </a:bodyPr>
          <a:lstStyle>
            <a:lvl1pPr marL="0" indent="0">
              <a:spcBef>
                <a:spcPts val="0"/>
              </a:spcBef>
              <a:buNone/>
              <a:defRPr sz="2800">
                <a:solidFill>
                  <a:schemeClr val="tx1"/>
                </a:solidFill>
              </a:defRPr>
            </a:lvl1pPr>
            <a:lvl2pPr marL="609493" indent="0">
              <a:buNone/>
              <a:defRPr sz="2400">
                <a:solidFill>
                  <a:schemeClr val="tx1">
                    <a:tint val="75000"/>
                  </a:schemeClr>
                </a:solidFill>
              </a:defRPr>
            </a:lvl2pPr>
            <a:lvl3pPr marL="1218987" indent="0">
              <a:buNone/>
              <a:defRPr sz="2100">
                <a:solidFill>
                  <a:schemeClr val="tx1">
                    <a:tint val="75000"/>
                  </a:schemeClr>
                </a:solidFill>
              </a:defRPr>
            </a:lvl3pPr>
            <a:lvl4pPr marL="1828480" indent="0">
              <a:buNone/>
              <a:defRPr sz="1900">
                <a:solidFill>
                  <a:schemeClr val="tx1">
                    <a:tint val="75000"/>
                  </a:schemeClr>
                </a:solidFill>
              </a:defRPr>
            </a:lvl4pPr>
            <a:lvl5pPr marL="2437973" indent="0">
              <a:buNone/>
              <a:defRPr sz="1900">
                <a:solidFill>
                  <a:schemeClr val="tx1">
                    <a:tint val="75000"/>
                  </a:schemeClr>
                </a:solidFill>
              </a:defRPr>
            </a:lvl5pPr>
            <a:lvl6pPr marL="3047467" indent="0">
              <a:buNone/>
              <a:defRPr sz="1900">
                <a:solidFill>
                  <a:schemeClr val="tx1">
                    <a:tint val="75000"/>
                  </a:schemeClr>
                </a:solidFill>
              </a:defRPr>
            </a:lvl6pPr>
            <a:lvl7pPr marL="3656960" indent="0">
              <a:buNone/>
              <a:defRPr sz="1900">
                <a:solidFill>
                  <a:schemeClr val="tx1">
                    <a:tint val="75000"/>
                  </a:schemeClr>
                </a:solidFill>
              </a:defRPr>
            </a:lvl7pPr>
            <a:lvl8pPr marL="4266453" indent="0">
              <a:buNone/>
              <a:defRPr sz="1900">
                <a:solidFill>
                  <a:schemeClr val="tx1">
                    <a:tint val="75000"/>
                  </a:schemeClr>
                </a:solidFill>
              </a:defRPr>
            </a:lvl8pPr>
            <a:lvl9pPr marL="4875947" indent="0">
              <a:buNone/>
              <a:defRPr sz="19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41963402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838200" y="1701800"/>
            <a:ext cx="3733800"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24400" y="1701800"/>
            <a:ext cx="3733800"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70D43D65-BB95-4437-9C69-A9DA1B59F2CD}" type="datetimeFigureOut">
              <a:rPr lang="en-US" smtClean="0"/>
              <a:t>4/3/2013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348933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841249" y="1608836"/>
            <a:ext cx="3730752"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838200" y="2209800"/>
            <a:ext cx="3733800"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27448" y="1608836"/>
            <a:ext cx="3730752"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4724400" y="2209800"/>
            <a:ext cx="3733800"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70D43D65-BB95-4437-9C69-A9DA1B59F2CD}" type="datetimeFigureOut">
              <a:rPr lang="en-US" smtClean="0"/>
              <a:t>4/3/2013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355283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70D43D65-BB95-4437-9C69-A9DA1B59F2CD}" type="datetimeFigureOut">
              <a:rPr lang="en-US" smtClean="0"/>
              <a:t>4/3/2013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3516763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D43D65-BB95-4437-9C69-A9DA1B59F2CD}" type="datetimeFigureOut">
              <a:rPr lang="en-US" smtClean="0"/>
              <a:t>4/3/2013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2068731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2971800" y="0"/>
            <a:ext cx="59436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228601" y="1701800"/>
            <a:ext cx="2514600" cy="2844800"/>
          </a:xfrm>
        </p:spPr>
        <p:txBody>
          <a:bodyPr anchor="b">
            <a:normAutofit/>
          </a:bodyPr>
          <a:lstStyle>
            <a:lvl1pPr algn="l">
              <a:defRPr sz="2000" b="1"/>
            </a:lvl1pPr>
          </a:lstStyle>
          <a:p>
            <a:r>
              <a:rPr lang="en-US" smtClean="0"/>
              <a:t>Click to edit Master title style</a:t>
            </a:r>
            <a:endParaRPr/>
          </a:p>
        </p:txBody>
      </p:sp>
      <p:sp>
        <p:nvSpPr>
          <p:cNvPr id="3" name="Content Placeholder 2"/>
          <p:cNvSpPr>
            <a:spLocks noGrp="1"/>
          </p:cNvSpPr>
          <p:nvPr>
            <p:ph idx="1"/>
          </p:nvPr>
        </p:nvSpPr>
        <p:spPr>
          <a:xfrm>
            <a:off x="3352800" y="482600"/>
            <a:ext cx="5105400"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28601" y="4648200"/>
            <a:ext cx="2514600"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D43D65-BB95-4437-9C69-A9DA1B59F2CD}" type="datetimeFigureOut">
              <a:rPr lang="en-US" smtClean="0"/>
              <a:t>4/3/2013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196807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1562100" y="0"/>
            <a:ext cx="60198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1"/>
          <p:cNvSpPr>
            <a:spLocks noGrp="1"/>
          </p:cNvSpPr>
          <p:nvPr>
            <p:ph type="title"/>
          </p:nvPr>
        </p:nvSpPr>
        <p:spPr>
          <a:xfrm>
            <a:off x="1828800" y="4800600"/>
            <a:ext cx="5486400" cy="762000"/>
          </a:xfrm>
        </p:spPr>
        <p:txBody>
          <a:bodyPr anchor="b">
            <a:normAutofit/>
          </a:bodyPr>
          <a:lstStyle>
            <a:lvl1pPr algn="l">
              <a:defRPr sz="2000" b="1"/>
            </a:lvl1pPr>
          </a:lstStyle>
          <a:p>
            <a:r>
              <a:rPr lang="en-US" smtClean="0"/>
              <a:t>Click to edit Master title style</a:t>
            </a:r>
            <a:endParaRPr/>
          </a:p>
        </p:txBody>
      </p:sp>
      <p:sp>
        <p:nvSpPr>
          <p:cNvPr id="3" name="Picture Placeholder 2"/>
          <p:cNvSpPr>
            <a:spLocks noGrp="1"/>
          </p:cNvSpPr>
          <p:nvPr>
            <p:ph type="pic" idx="1"/>
          </p:nvPr>
        </p:nvSpPr>
        <p:spPr>
          <a:xfrm>
            <a:off x="1828800" y="279402"/>
            <a:ext cx="5486400"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smtClean="0"/>
              <a:t>Click icon to add picture</a:t>
            </a:r>
            <a:endParaRPr/>
          </a:p>
        </p:txBody>
      </p:sp>
      <p:sp>
        <p:nvSpPr>
          <p:cNvPr id="4" name="Text Placeholder 3"/>
          <p:cNvSpPr>
            <a:spLocks noGrp="1"/>
          </p:cNvSpPr>
          <p:nvPr>
            <p:ph type="body" sz="half" idx="2"/>
          </p:nvPr>
        </p:nvSpPr>
        <p:spPr>
          <a:xfrm>
            <a:off x="1828800" y="5562600"/>
            <a:ext cx="5486400"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D43D65-BB95-4437-9C69-A9DA1B59F2CD}" type="datetimeFigureOut">
              <a:rPr lang="en-US" smtClean="0"/>
              <a:t>4/3/2013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995D87D-ED5A-46F4-9DBD-578699EC7A8C}" type="slidenum">
              <a:rPr lang="en-US" smtClean="0"/>
              <a:t>‹#›</a:t>
            </a:fld>
            <a:endParaRPr lang="en-US"/>
          </a:p>
        </p:txBody>
      </p:sp>
    </p:spTree>
    <p:extLst>
      <p:ext uri="{BB962C8B-B14F-4D97-AF65-F5344CB8AC3E}">
        <p14:creationId xmlns:p14="http://schemas.microsoft.com/office/powerpoint/2010/main" val="1221337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9" name="Rectangle 8"/>
          <p:cNvSpPr/>
          <p:nvPr/>
        </p:nvSpPr>
        <p:spPr>
          <a:xfrm>
            <a:off x="228600" y="0"/>
            <a:ext cx="868680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838200" y="76200"/>
            <a:ext cx="7620000" cy="1397000"/>
          </a:xfrm>
          <a:prstGeom prst="rect">
            <a:avLst/>
          </a:prstGeom>
        </p:spPr>
        <p:txBody>
          <a:bodyPr vert="horz" lIns="121899" tIns="60949" rIns="121899" bIns="60949" rtlCol="0" anchor="b">
            <a:normAutofit/>
          </a:bodyPr>
          <a:lstStyle/>
          <a:p>
            <a:r>
              <a:rPr lang="en-US" smtClean="0"/>
              <a:t>Click to edit Master title style</a:t>
            </a:r>
            <a:endParaRPr dirty="0"/>
          </a:p>
        </p:txBody>
      </p:sp>
      <p:sp>
        <p:nvSpPr>
          <p:cNvPr id="3" name="Text Placeholder 2"/>
          <p:cNvSpPr>
            <a:spLocks noGrp="1"/>
          </p:cNvSpPr>
          <p:nvPr>
            <p:ph type="body" idx="1"/>
          </p:nvPr>
        </p:nvSpPr>
        <p:spPr>
          <a:xfrm>
            <a:off x="838200" y="1701800"/>
            <a:ext cx="7620000" cy="4470400"/>
          </a:xfrm>
          <a:prstGeom prst="rect">
            <a:avLst/>
          </a:prstGeom>
        </p:spPr>
        <p:txBody>
          <a:bodyPr vert="horz" lIns="121899" tIns="60949" rIns="121899" bIns="609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838200" y="6400802"/>
            <a:ext cx="2057400" cy="320675"/>
          </a:xfrm>
          <a:prstGeom prst="rect">
            <a:avLst/>
          </a:prstGeom>
        </p:spPr>
        <p:txBody>
          <a:bodyPr vert="horz" lIns="121899" tIns="60949" rIns="121899" bIns="60949" rtlCol="0" anchor="b"/>
          <a:lstStyle>
            <a:lvl1pPr algn="l">
              <a:defRPr sz="1200">
                <a:solidFill>
                  <a:schemeClr val="tx2">
                    <a:lumMod val="50000"/>
                    <a:lumOff val="50000"/>
                  </a:schemeClr>
                </a:solidFill>
              </a:defRPr>
            </a:lvl1pPr>
          </a:lstStyle>
          <a:p>
            <a:fld id="{70D43D65-BB95-4437-9C69-A9DA1B59F2CD}" type="datetimeFigureOut">
              <a:rPr lang="en-US" smtClean="0"/>
              <a:t>4/3/2013</a:t>
            </a:fld>
            <a:endParaRPr lang="en-US"/>
          </a:p>
        </p:txBody>
      </p:sp>
      <p:sp>
        <p:nvSpPr>
          <p:cNvPr id="5" name="Footer Placeholder 4"/>
          <p:cNvSpPr>
            <a:spLocks noGrp="1"/>
          </p:cNvSpPr>
          <p:nvPr>
            <p:ph type="ftr" sz="quarter" idx="3"/>
          </p:nvPr>
        </p:nvSpPr>
        <p:spPr>
          <a:xfrm>
            <a:off x="2931645" y="6400802"/>
            <a:ext cx="4663440" cy="320675"/>
          </a:xfrm>
          <a:prstGeom prst="rect">
            <a:avLst/>
          </a:prstGeom>
        </p:spPr>
        <p:txBody>
          <a:bodyPr vert="horz" lIns="121899" tIns="60949" rIns="121899" bIns="60949" rtlCol="0" anchor="b"/>
          <a:lstStyle>
            <a:lvl1pPr algn="ctr">
              <a:defRPr sz="1200">
                <a:solidFill>
                  <a:schemeClr val="tx2">
                    <a:lumMod val="50000"/>
                    <a:lumOff val="50000"/>
                  </a:schemeClr>
                </a:solidFill>
              </a:defRPr>
            </a:lvl1pPr>
          </a:lstStyle>
          <a:p>
            <a:endParaRPr lang="en-US"/>
          </a:p>
        </p:txBody>
      </p:sp>
      <p:sp>
        <p:nvSpPr>
          <p:cNvPr id="6" name="Slide Number Placeholder 5"/>
          <p:cNvSpPr>
            <a:spLocks noGrp="1"/>
          </p:cNvSpPr>
          <p:nvPr>
            <p:ph type="sldNum" sz="quarter" idx="4"/>
          </p:nvPr>
        </p:nvSpPr>
        <p:spPr>
          <a:xfrm>
            <a:off x="7627346" y="6400802"/>
            <a:ext cx="830855" cy="320675"/>
          </a:xfrm>
          <a:prstGeom prst="rect">
            <a:avLst/>
          </a:prstGeom>
        </p:spPr>
        <p:txBody>
          <a:bodyPr vert="horz" lIns="121899" tIns="60949" rIns="121899" bIns="60949" rtlCol="0" anchor="b"/>
          <a:lstStyle>
            <a:lvl1pPr algn="r">
              <a:defRPr sz="1200">
                <a:solidFill>
                  <a:schemeClr val="tx2">
                    <a:lumMod val="50000"/>
                    <a:lumOff val="50000"/>
                  </a:schemeClr>
                </a:solidFill>
              </a:defRPr>
            </a:lvl1pPr>
          </a:lstStyle>
          <a:p>
            <a:fld id="{D995D87D-ED5A-46F4-9DBD-578699EC7A8C}" type="slidenum">
              <a:rPr lang="en-US" smtClean="0"/>
              <a:t>‹#›</a:t>
            </a:fld>
            <a:endParaRPr lang="en-US"/>
          </a:p>
        </p:txBody>
      </p:sp>
    </p:spTree>
    <p:extLst>
      <p:ext uri="{BB962C8B-B14F-4D97-AF65-F5344CB8AC3E}">
        <p14:creationId xmlns:p14="http://schemas.microsoft.com/office/powerpoint/2010/main" val="154404791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1218987" rtl="0" eaLnBrk="1" latinLnBrk="0" hangingPunct="1">
        <a:lnSpc>
          <a:spcPct val="85000"/>
        </a:lnSpc>
        <a:spcBef>
          <a:spcPct val="0"/>
        </a:spcBef>
        <a:buNone/>
        <a:tabLst/>
        <a:defRPr sz="4400" kern="1200" cap="none" baseline="0">
          <a:solidFill>
            <a:schemeClr val="tx1"/>
          </a:solidFill>
          <a:latin typeface="+mj-lt"/>
          <a:ea typeface="+mj-ea"/>
          <a:cs typeface="+mj-cs"/>
        </a:defRPr>
      </a:lvl1pPr>
    </p:titleStyle>
    <p:bodyStyle>
      <a:lvl1pPr marL="304747" indent="-304747" algn="l" defTabSz="1218987" rtl="0" eaLnBrk="1" latinLnBrk="0" hangingPunct="1">
        <a:lnSpc>
          <a:spcPct val="95000"/>
        </a:lnSpc>
        <a:spcBef>
          <a:spcPts val="1866"/>
        </a:spcBef>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6pPr>
      <a:lvl7pPr marL="286461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7pPr>
      <a:lvl8pPr marL="3291264"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8pPr>
      <a:lvl9pPr marL="3778859" indent="-304747" algn="l" defTabSz="1218987" rtl="0" eaLnBrk="1" latinLnBrk="0" hangingPunct="1">
        <a:lnSpc>
          <a:spcPct val="95000"/>
        </a:lnSpc>
        <a:spcBef>
          <a:spcPts val="1066"/>
        </a:spcBef>
        <a:buSzPct val="90000"/>
        <a:buFont typeface="Century Gothic" pitchFamily="34" charset="0"/>
        <a:buChar char="–"/>
        <a:defRPr sz="1800" kern="1200">
          <a:solidFill>
            <a:schemeClr val="tx1"/>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hyperlink" Target="http://www.achievethecore.org/" TargetMode="External"/><Relationship Id="rId2" Type="http://schemas.openxmlformats.org/officeDocument/2006/relationships/hyperlink" Target="http://www.livebinders.com/play/play/262077" TargetMode="External"/><Relationship Id="rId1" Type="http://schemas.openxmlformats.org/officeDocument/2006/relationships/slideLayout" Target="../slideLayouts/slideLayout2.xml"/><Relationship Id="rId6" Type="http://schemas.openxmlformats.org/officeDocument/2006/relationships/hyperlink" Target="http://www.ncpublicschools.org/accountability/testing/releasedforms" TargetMode="External"/><Relationship Id="rId5" Type="http://schemas.openxmlformats.org/officeDocument/2006/relationships/hyperlink" Target="http://www.p12.nysed.gov/assessment/common-core-sample-questions" TargetMode="External"/><Relationship Id="rId4" Type="http://schemas.openxmlformats.org/officeDocument/2006/relationships/hyperlink" Target="http://turnonyourbrain.wordpress.com/2012/03/29/defining-deep-reading-and-text-dependent-question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6400" y="3124200"/>
            <a:ext cx="7543800" cy="1894362"/>
          </a:xfrm>
        </p:spPr>
        <p:txBody>
          <a:bodyPr>
            <a:noAutofit/>
          </a:bodyPr>
          <a:lstStyle/>
          <a:p>
            <a:pPr algn="ctr"/>
            <a:r>
              <a:rPr lang="en-US" sz="9600" b="1" dirty="0" smtClean="0"/>
              <a:t>It all DEPENDS!</a:t>
            </a:r>
            <a:endParaRPr lang="en-US" sz="9600" b="1" dirty="0"/>
          </a:p>
        </p:txBody>
      </p:sp>
      <p:sp>
        <p:nvSpPr>
          <p:cNvPr id="3" name="Subtitle 2"/>
          <p:cNvSpPr>
            <a:spLocks noGrp="1"/>
          </p:cNvSpPr>
          <p:nvPr>
            <p:ph type="subTitle" idx="1"/>
          </p:nvPr>
        </p:nvSpPr>
        <p:spPr/>
        <p:txBody>
          <a:bodyPr>
            <a:normAutofit lnSpcReduction="10000"/>
          </a:bodyPr>
          <a:lstStyle/>
          <a:p>
            <a:r>
              <a:rPr lang="en-US" dirty="0" smtClean="0"/>
              <a:t>Shift 2 – ELA CCSS</a:t>
            </a:r>
          </a:p>
          <a:p>
            <a:endParaRPr lang="en-US" dirty="0"/>
          </a:p>
          <a:p>
            <a:r>
              <a:rPr lang="en-US" dirty="0" smtClean="0"/>
              <a:t>March 26</a:t>
            </a:r>
            <a:r>
              <a:rPr lang="en-US" baseline="30000" dirty="0" smtClean="0"/>
              <a:t>th</a:t>
            </a:r>
            <a:r>
              <a:rPr lang="en-US" dirty="0" smtClean="0"/>
              <a:t>, 2013</a:t>
            </a:r>
          </a:p>
        </p:txBody>
      </p:sp>
    </p:spTree>
    <p:extLst>
      <p:ext uri="{BB962C8B-B14F-4D97-AF65-F5344CB8AC3E}">
        <p14:creationId xmlns:p14="http://schemas.microsoft.com/office/powerpoint/2010/main" val="2858377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Grade 4 - EOG</a:t>
            </a:r>
            <a:endParaRPr lang="en-US" b="1" dirty="0"/>
          </a:p>
        </p:txBody>
      </p:sp>
      <p:sp>
        <p:nvSpPr>
          <p:cNvPr id="3" name="Content Placeholder 2"/>
          <p:cNvSpPr>
            <a:spLocks noGrp="1"/>
          </p:cNvSpPr>
          <p:nvPr>
            <p:ph idx="1"/>
          </p:nvPr>
        </p:nvSpPr>
        <p:spPr>
          <a:xfrm>
            <a:off x="838200" y="1701800"/>
            <a:ext cx="8001000" cy="4470400"/>
          </a:xfrm>
        </p:spPr>
        <p:txBody>
          <a:bodyPr/>
          <a:lstStyle/>
          <a:p>
            <a:r>
              <a:rPr lang="en-US" dirty="0"/>
              <a:t>Which statement supports the main idea of this selection</a:t>
            </a:r>
            <a:r>
              <a:rPr lang="en-US" dirty="0" smtClean="0"/>
              <a:t>?</a:t>
            </a:r>
          </a:p>
          <a:p>
            <a:r>
              <a:rPr lang="en-US" dirty="0"/>
              <a:t>In paragraph 14, what does Grandpa mean when he says, “But my Grandpa Joe </a:t>
            </a:r>
            <a:r>
              <a:rPr lang="en-US" dirty="0" smtClean="0"/>
              <a:t>had </a:t>
            </a:r>
            <a:r>
              <a:rPr lang="en-US" dirty="0"/>
              <a:t>a way with people. Made ’</a:t>
            </a:r>
            <a:r>
              <a:rPr lang="en-US" dirty="0" err="1"/>
              <a:t>em</a:t>
            </a:r>
            <a:r>
              <a:rPr lang="en-US" dirty="0"/>
              <a:t> smile</a:t>
            </a:r>
            <a:r>
              <a:rPr lang="en-US" dirty="0" smtClean="0"/>
              <a:t>”?</a:t>
            </a:r>
          </a:p>
          <a:p>
            <a:r>
              <a:rPr lang="en-US" dirty="0"/>
              <a:t>What is meant by the sentence below? </a:t>
            </a:r>
            <a:r>
              <a:rPr lang="en-US" dirty="0" smtClean="0"/>
              <a:t>“ </a:t>
            </a:r>
            <a:r>
              <a:rPr lang="en-US" dirty="0"/>
              <a:t>‘It always bugged me when the vet took our dogs to the back of the office and </a:t>
            </a:r>
            <a:r>
              <a:rPr lang="en-US" dirty="0" smtClean="0"/>
              <a:t>closed </a:t>
            </a:r>
            <a:r>
              <a:rPr lang="en-US" dirty="0"/>
              <a:t>the door’ ”? </a:t>
            </a:r>
            <a:endParaRPr lang="en-US" dirty="0" smtClean="0"/>
          </a:p>
          <a:p>
            <a:r>
              <a:rPr lang="en-US" dirty="0"/>
              <a:t>What is the main idea of paragraph 9?</a:t>
            </a:r>
          </a:p>
        </p:txBody>
      </p:sp>
    </p:spTree>
    <p:extLst>
      <p:ext uri="{BB962C8B-B14F-4D97-AF65-F5344CB8AC3E}">
        <p14:creationId xmlns:p14="http://schemas.microsoft.com/office/powerpoint/2010/main" val="25817107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Grade 5 - EOG</a:t>
            </a:r>
            <a:endParaRPr lang="en-US" b="1" dirty="0"/>
          </a:p>
        </p:txBody>
      </p:sp>
      <p:sp>
        <p:nvSpPr>
          <p:cNvPr id="3" name="Content Placeholder 2"/>
          <p:cNvSpPr>
            <a:spLocks noGrp="1"/>
          </p:cNvSpPr>
          <p:nvPr>
            <p:ph idx="1"/>
          </p:nvPr>
        </p:nvSpPr>
        <p:spPr/>
        <p:txBody>
          <a:bodyPr>
            <a:normAutofit fontScale="92500"/>
          </a:bodyPr>
          <a:lstStyle/>
          <a:p>
            <a:r>
              <a:rPr lang="en-US" dirty="0"/>
              <a:t>Which statement summarizes the theme of the selection</a:t>
            </a:r>
            <a:r>
              <a:rPr lang="en-US" dirty="0" smtClean="0"/>
              <a:t>?</a:t>
            </a:r>
          </a:p>
          <a:p>
            <a:r>
              <a:rPr lang="en-US" dirty="0"/>
              <a:t>In the sentence below, what does the word shabbily mean? </a:t>
            </a:r>
            <a:endParaRPr lang="en-US" dirty="0" smtClean="0"/>
          </a:p>
          <a:p>
            <a:pPr marL="0" indent="0">
              <a:buNone/>
            </a:pPr>
            <a:r>
              <a:rPr lang="en-US" dirty="0"/>
              <a:t>	</a:t>
            </a:r>
            <a:r>
              <a:rPr lang="en-US" dirty="0" smtClean="0"/>
              <a:t>“</a:t>
            </a:r>
            <a:r>
              <a:rPr lang="en-US" dirty="0"/>
              <a:t>Roberto noticed again how shabbily he </a:t>
            </a:r>
            <a:r>
              <a:rPr lang="en-US" dirty="0" smtClean="0"/>
              <a:t>	was </a:t>
            </a:r>
            <a:r>
              <a:rPr lang="en-US" dirty="0"/>
              <a:t>dressed</a:t>
            </a:r>
            <a:r>
              <a:rPr lang="en-US" dirty="0" smtClean="0"/>
              <a:t>.”</a:t>
            </a:r>
          </a:p>
          <a:p>
            <a:r>
              <a:rPr lang="en-US" dirty="0"/>
              <a:t>In paragraph 19, what is the meaning of “Roberto’s heart was in his stomach”? </a:t>
            </a:r>
            <a:endParaRPr lang="en-US" dirty="0" smtClean="0"/>
          </a:p>
          <a:p>
            <a:r>
              <a:rPr lang="en-US" dirty="0"/>
              <a:t>In the selection, what can be inferred about how the people in the crowd viewed </a:t>
            </a:r>
            <a:r>
              <a:rPr lang="en-US" dirty="0" smtClean="0"/>
              <a:t>the </a:t>
            </a:r>
            <a:r>
              <a:rPr lang="en-US" dirty="0"/>
              <a:t>old man?</a:t>
            </a:r>
          </a:p>
        </p:txBody>
      </p:sp>
    </p:spTree>
    <p:extLst>
      <p:ext uri="{BB962C8B-B14F-4D97-AF65-F5344CB8AC3E}">
        <p14:creationId xmlns:p14="http://schemas.microsoft.com/office/powerpoint/2010/main" val="3324712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Smarter Balanced Assessments</a:t>
            </a:r>
            <a:endParaRPr lang="en-US" b="1" dirty="0"/>
          </a:p>
        </p:txBody>
      </p:sp>
      <p:sp>
        <p:nvSpPr>
          <p:cNvPr id="3" name="Content Placeholder 2"/>
          <p:cNvSpPr>
            <a:spLocks noGrp="1"/>
          </p:cNvSpPr>
          <p:nvPr>
            <p:ph idx="1"/>
          </p:nvPr>
        </p:nvSpPr>
        <p:spPr/>
        <p:txBody>
          <a:bodyPr>
            <a:normAutofit fontScale="92500" lnSpcReduction="20000"/>
          </a:bodyPr>
          <a:lstStyle/>
          <a:p>
            <a:r>
              <a:rPr lang="en-US" dirty="0" smtClean="0"/>
              <a:t>What does Naomi learn about Grandma Ruth? Use details from the text to support your answer.</a:t>
            </a:r>
          </a:p>
          <a:p>
            <a:r>
              <a:rPr lang="en-US" dirty="0" smtClean="0"/>
              <a:t>Read the sentences from the passage.  Click on two phrases from the paragraph that help you understand the meaning of scarred.</a:t>
            </a:r>
          </a:p>
          <a:p>
            <a:r>
              <a:rPr lang="en-US" dirty="0"/>
              <a:t>How does the author emphasize the point that the TAM program was a positive influence on the sisters’ lives? Use details from the text to support your answer</a:t>
            </a:r>
            <a:r>
              <a:rPr lang="en-US" dirty="0" smtClean="0"/>
              <a:t>.</a:t>
            </a:r>
          </a:p>
          <a:p>
            <a:r>
              <a:rPr lang="en-US" dirty="0"/>
              <a:t>What does the author mean by “the sky is no longer the limit”? How does the meaning apply to the </a:t>
            </a:r>
            <a:r>
              <a:rPr lang="en-US" dirty="0" err="1"/>
              <a:t>Anyadike</a:t>
            </a:r>
            <a:r>
              <a:rPr lang="en-US" dirty="0"/>
              <a:t> sisters? Use details from the text to support your response.</a:t>
            </a:r>
          </a:p>
          <a:p>
            <a:endParaRPr lang="en-US" dirty="0"/>
          </a:p>
          <a:p>
            <a:endParaRPr lang="en-US" dirty="0" smtClean="0"/>
          </a:p>
          <a:p>
            <a:pPr marL="0" indent="0">
              <a:buNone/>
            </a:pPr>
            <a:endParaRPr lang="en-US" dirty="0"/>
          </a:p>
          <a:p>
            <a:pPr marL="0" indent="0">
              <a:buNone/>
            </a:pPr>
            <a:endParaRPr lang="en-US" dirty="0"/>
          </a:p>
          <a:p>
            <a:pPr marL="0" indent="0">
              <a:buNone/>
            </a:pPr>
            <a:endParaRPr lang="en-US" dirty="0" smtClean="0"/>
          </a:p>
          <a:p>
            <a:endParaRPr lang="en-US" dirty="0"/>
          </a:p>
          <a:p>
            <a:pPr marL="0" indent="0">
              <a:buNone/>
            </a:pPr>
            <a:endParaRPr lang="en-US" dirty="0"/>
          </a:p>
        </p:txBody>
      </p:sp>
    </p:spTree>
    <p:extLst>
      <p:ext uri="{BB962C8B-B14F-4D97-AF65-F5344CB8AC3E}">
        <p14:creationId xmlns:p14="http://schemas.microsoft.com/office/powerpoint/2010/main" val="2202242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81400" y="3124200"/>
            <a:ext cx="5257800" cy="3298825"/>
          </a:xfrm>
        </p:spPr>
        <p:txBody>
          <a:bodyPr>
            <a:normAutofit fontScale="90000"/>
          </a:bodyPr>
          <a:lstStyle/>
          <a:p>
            <a:r>
              <a:rPr lang="en-US" b="1" dirty="0" smtClean="0"/>
              <a:t>Text-Dependent Questions &amp; Guided Reading</a:t>
            </a:r>
            <a:endParaRPr lang="en-US" b="1" dirty="0"/>
          </a:p>
        </p:txBody>
      </p:sp>
    </p:spTree>
    <p:extLst>
      <p:ext uri="{BB962C8B-B14F-4D97-AF65-F5344CB8AC3E}">
        <p14:creationId xmlns:p14="http://schemas.microsoft.com/office/powerpoint/2010/main" val="1516743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81400" y="3124200"/>
            <a:ext cx="5257800" cy="3298825"/>
          </a:xfrm>
        </p:spPr>
        <p:txBody>
          <a:bodyPr>
            <a:normAutofit fontScale="90000"/>
          </a:bodyPr>
          <a:lstStyle/>
          <a:p>
            <a:r>
              <a:rPr lang="en-US" b="1" dirty="0" smtClean="0"/>
              <a:t>Text-Dependent Questions &amp; Shared Reading</a:t>
            </a:r>
            <a:endParaRPr lang="en-US" b="1" dirty="0"/>
          </a:p>
        </p:txBody>
      </p:sp>
    </p:spTree>
    <p:extLst>
      <p:ext uri="{BB962C8B-B14F-4D97-AF65-F5344CB8AC3E}">
        <p14:creationId xmlns:p14="http://schemas.microsoft.com/office/powerpoint/2010/main" val="2541211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389415">
            <a:off x="5288129" y="1606762"/>
            <a:ext cx="1042466" cy="1142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b="1" dirty="0" smtClean="0"/>
              <a:t>Text-Dependent or NOT?</a:t>
            </a:r>
            <a:endParaRPr lang="en-US" b="1" dirty="0"/>
          </a:p>
        </p:txBody>
      </p:sp>
      <p:sp>
        <p:nvSpPr>
          <p:cNvPr id="3" name="Content Placeholder 2"/>
          <p:cNvSpPr>
            <a:spLocks noGrp="1"/>
          </p:cNvSpPr>
          <p:nvPr>
            <p:ph idx="1"/>
          </p:nvPr>
        </p:nvSpPr>
        <p:spPr>
          <a:xfrm>
            <a:off x="762000" y="1600200"/>
            <a:ext cx="7620000" cy="4470400"/>
          </a:xfrm>
        </p:spPr>
        <p:txBody>
          <a:bodyPr>
            <a:normAutofit/>
          </a:bodyPr>
          <a:lstStyle/>
          <a:p>
            <a:pPr marL="0" indent="0">
              <a:buNone/>
            </a:pPr>
            <a:r>
              <a:rPr lang="en-US" b="1" u="sng" dirty="0" smtClean="0"/>
              <a:t>A Monarch Butterfly’s Life  </a:t>
            </a:r>
          </a:p>
          <a:p>
            <a:pPr marL="0" indent="0">
              <a:buNone/>
            </a:pPr>
            <a:endParaRPr lang="en-US" dirty="0" smtClean="0"/>
          </a:p>
          <a:p>
            <a:pPr marL="0" indent="0">
              <a:buNone/>
            </a:pPr>
            <a:r>
              <a:rPr lang="en-US" dirty="0" smtClean="0"/>
              <a:t>What does the phrase “breaks free” mean in the text?</a:t>
            </a:r>
          </a:p>
          <a:p>
            <a:pPr marL="0" indent="0">
              <a:buNone/>
            </a:pPr>
            <a:r>
              <a:rPr lang="en-US" dirty="0" smtClean="0"/>
              <a:t>Why does the monarch </a:t>
            </a:r>
            <a:r>
              <a:rPr lang="en-US" dirty="0"/>
              <a:t>b</a:t>
            </a:r>
            <a:r>
              <a:rPr lang="en-US" dirty="0" smtClean="0"/>
              <a:t>utterfly fly south?</a:t>
            </a:r>
          </a:p>
          <a:p>
            <a:pPr marL="0" indent="0">
              <a:buNone/>
            </a:pPr>
            <a:r>
              <a:rPr lang="en-US" dirty="0" smtClean="0"/>
              <a:t>Why do you think the author states “She will not live long enough to return to Connecticut?”</a:t>
            </a:r>
          </a:p>
          <a:p>
            <a:pPr marL="0" indent="0">
              <a:buNone/>
            </a:pPr>
            <a:r>
              <a:rPr lang="en-US" dirty="0" smtClean="0"/>
              <a:t>What can you infer about the sentence “She will not live long enough to return to Connecticut?”</a:t>
            </a:r>
          </a:p>
        </p:txBody>
      </p:sp>
    </p:spTree>
    <p:extLst>
      <p:ext uri="{BB962C8B-B14F-4D97-AF65-F5344CB8AC3E}">
        <p14:creationId xmlns:p14="http://schemas.microsoft.com/office/powerpoint/2010/main" val="2612725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0" indent="0">
              <a:buNone/>
            </a:pPr>
            <a:r>
              <a:rPr lang="en-US" dirty="0"/>
              <a:t>What evidence is there in the text that the flight south was a difficult journey for the butterfly?</a:t>
            </a:r>
          </a:p>
          <a:p>
            <a:pPr marL="0" indent="0">
              <a:buNone/>
            </a:pPr>
            <a:r>
              <a:rPr lang="en-US" dirty="0"/>
              <a:t>How would you describe the monarch butterfly’s journey south?  What evidence is there in the text to support your answer?</a:t>
            </a:r>
          </a:p>
          <a:p>
            <a:pPr marL="0" indent="0">
              <a:buNone/>
            </a:pPr>
            <a:r>
              <a:rPr lang="en-US" dirty="0"/>
              <a:t>Do you think it was right for the little child to catch the butterfly?</a:t>
            </a:r>
          </a:p>
          <a:p>
            <a:pPr marL="0" indent="0">
              <a:buNone/>
            </a:pPr>
            <a:r>
              <a:rPr lang="en-US" dirty="0"/>
              <a:t>What would happen if the monarch butterfly didn’t fly south?</a:t>
            </a:r>
          </a:p>
          <a:p>
            <a:pPr marL="0" indent="0">
              <a:buNone/>
            </a:pPr>
            <a:r>
              <a:rPr lang="en-US" dirty="0"/>
              <a:t>Which events in the text show that the monarch butterfly had a full life?</a:t>
            </a:r>
          </a:p>
          <a:p>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740804">
            <a:off x="6797993" y="352789"/>
            <a:ext cx="1415168" cy="1061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9290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81400" y="3124200"/>
            <a:ext cx="5257800" cy="3298825"/>
          </a:xfrm>
        </p:spPr>
        <p:txBody>
          <a:bodyPr>
            <a:normAutofit/>
          </a:bodyPr>
          <a:lstStyle/>
          <a:p>
            <a:r>
              <a:rPr lang="en-US" b="1" dirty="0" smtClean="0"/>
              <a:t>Even More Examples</a:t>
            </a:r>
            <a:endParaRPr lang="en-US" b="1" dirty="0"/>
          </a:p>
        </p:txBody>
      </p:sp>
    </p:spTree>
    <p:extLst>
      <p:ext uri="{BB962C8B-B14F-4D97-AF65-F5344CB8AC3E}">
        <p14:creationId xmlns:p14="http://schemas.microsoft.com/office/powerpoint/2010/main" val="3031123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Dependent Questions and Vocabulary</a:t>
            </a:r>
            <a:endParaRPr lang="en-US" dirty="0"/>
          </a:p>
        </p:txBody>
      </p:sp>
      <p:sp>
        <p:nvSpPr>
          <p:cNvPr id="3" name="Content Placeholder 2"/>
          <p:cNvSpPr>
            <a:spLocks noGrp="1"/>
          </p:cNvSpPr>
          <p:nvPr>
            <p:ph idx="1"/>
          </p:nvPr>
        </p:nvSpPr>
        <p:spPr>
          <a:xfrm>
            <a:off x="533400" y="1600200"/>
            <a:ext cx="7620000" cy="4470400"/>
          </a:xfrm>
        </p:spPr>
        <p:txBody>
          <a:bodyPr/>
          <a:lstStyle/>
          <a:p>
            <a:endParaRPr lang="en-US" dirty="0" smtClean="0"/>
          </a:p>
          <a:p>
            <a:endParaRPr lang="en-US" dirty="0"/>
          </a:p>
          <a:p>
            <a:pPr marL="0" indent="0">
              <a:buNone/>
            </a:pPr>
            <a:r>
              <a:rPr lang="en-US" sz="3200" dirty="0" smtClean="0"/>
              <a:t>Re-read the last two paragraphs on page 39.  Rory had a “strong suspicion”.  What is suspicion? What details in the story made Rory suspicious of Bolivia?</a:t>
            </a:r>
            <a:endParaRPr lang="en-US" sz="3200" dirty="0"/>
          </a:p>
        </p:txBody>
      </p:sp>
      <p:pic>
        <p:nvPicPr>
          <p:cNvPr id="8194" name="Picture 2" descr="http://4.bp.blogspot.com/-CEcL4ucWAbA/TaoSFCRzaZI/AAAAAAAAAEg/qByNmTrLZnE/s1600/la_vocabulary.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0" y="4640746"/>
            <a:ext cx="3086100" cy="1979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6684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Dependent Questions and Structure</a:t>
            </a:r>
            <a:endParaRPr lang="en-US" dirty="0"/>
          </a:p>
        </p:txBody>
      </p:sp>
      <p:sp>
        <p:nvSpPr>
          <p:cNvPr id="3" name="Content Placeholder 2"/>
          <p:cNvSpPr>
            <a:spLocks noGrp="1"/>
          </p:cNvSpPr>
          <p:nvPr>
            <p:ph idx="1"/>
          </p:nvPr>
        </p:nvSpPr>
        <p:spPr/>
        <p:txBody>
          <a:bodyPr/>
          <a:lstStyle/>
          <a:p>
            <a:endParaRPr lang="en-US" dirty="0" smtClean="0"/>
          </a:p>
          <a:p>
            <a:endParaRPr lang="en-US" dirty="0"/>
          </a:p>
          <a:p>
            <a:pPr marL="0" indent="0">
              <a:buNone/>
            </a:pPr>
            <a:r>
              <a:rPr lang="en-US" sz="4000" dirty="0" smtClean="0"/>
              <a:t>Look at the illustrations on page 31.  Why did the illustrator include details like the power outlets in the walls?”</a:t>
            </a:r>
            <a:endParaRPr lang="en-US" sz="4000" dirty="0"/>
          </a:p>
        </p:txBody>
      </p:sp>
      <p:pic>
        <p:nvPicPr>
          <p:cNvPr id="1026" name="Picture 2" descr="http://seedsofsciencerootsofreading.files.wordpress.com/2012/06/teaching-text-structur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990600"/>
            <a:ext cx="2725847" cy="2905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0037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5799" y="457200"/>
            <a:ext cx="7962815" cy="594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4419600" y="3429000"/>
            <a:ext cx="3962400" cy="1676400"/>
          </a:xfrm>
          <a:prstGeom prst="ellipse">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85741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 Based Anchor Charts</a:t>
            </a:r>
            <a:endParaRPr lang="en-US"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8134" t="5515" r="20051" b="6170"/>
          <a:stretch/>
        </p:blipFill>
        <p:spPr>
          <a:xfrm>
            <a:off x="838200" y="1828799"/>
            <a:ext cx="2915117" cy="457200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76800" y="1828800"/>
            <a:ext cx="3429000" cy="4572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18843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 Word of Caution…</a:t>
            </a:r>
            <a:endParaRPr lang="en-US" b="1"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lgn="ctr">
              <a:buNone/>
            </a:pPr>
            <a:r>
              <a:rPr lang="en-US" b="1" dirty="0" smtClean="0"/>
              <a:t>“If students aren’t directed to read small chunks of text closely, they will never learn to reach deeper levels of analysis.  However, if we chop up the books and have them analyze too many segments, they will succumb to </a:t>
            </a:r>
            <a:r>
              <a:rPr lang="en-US" b="1" dirty="0" err="1" smtClean="0"/>
              <a:t>readicide</a:t>
            </a:r>
            <a:r>
              <a:rPr lang="en-US" b="1" dirty="0" smtClean="0"/>
              <a:t>.” </a:t>
            </a:r>
          </a:p>
          <a:p>
            <a:pPr marL="1706581" lvl="4" indent="0">
              <a:buNone/>
            </a:pPr>
            <a:endParaRPr lang="en-US" dirty="0" smtClean="0"/>
          </a:p>
          <a:p>
            <a:pPr marL="3474112" lvl="8" indent="0">
              <a:buNone/>
            </a:pPr>
            <a:r>
              <a:rPr lang="en-US" sz="1600" dirty="0" smtClean="0"/>
              <a:t>~Kelly </a:t>
            </a:r>
            <a:r>
              <a:rPr lang="en-US" sz="1600" dirty="0" err="1" smtClean="0"/>
              <a:t>Gallager</a:t>
            </a:r>
            <a:r>
              <a:rPr lang="en-US" sz="1600" dirty="0" smtClean="0"/>
              <a:t>, </a:t>
            </a:r>
            <a:r>
              <a:rPr lang="en-US" sz="1600" u="sng" dirty="0" err="1" smtClean="0"/>
              <a:t>Readicide</a:t>
            </a:r>
            <a:r>
              <a:rPr lang="en-US" sz="1600" dirty="0" smtClean="0"/>
              <a:t>, 2009</a:t>
            </a:r>
            <a:endParaRPr lang="en-US" sz="1600" dirty="0"/>
          </a:p>
        </p:txBody>
      </p:sp>
      <p:pic>
        <p:nvPicPr>
          <p:cNvPr id="1026" name="Picture 2" descr="C:\Documents and Settings\aharris\Local Settings\Temporary Internet Files\Content.IE5\YZTE2GL0\MC900431529[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91300" y="309563"/>
            <a:ext cx="2286000"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2672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76600" y="1752600"/>
            <a:ext cx="5562600" cy="4670425"/>
          </a:xfrm>
        </p:spPr>
        <p:txBody>
          <a:bodyPr>
            <a:normAutofit/>
          </a:bodyPr>
          <a:lstStyle/>
          <a:p>
            <a:r>
              <a:rPr lang="en-US" b="1" dirty="0" smtClean="0"/>
              <a:t>Let’s Practice!  </a:t>
            </a:r>
            <a:br>
              <a:rPr lang="en-US" b="1" dirty="0" smtClean="0"/>
            </a:br>
            <a:r>
              <a:rPr lang="en-US" b="1" dirty="0"/>
              <a:t/>
            </a:r>
            <a:br>
              <a:rPr lang="en-US" b="1" dirty="0"/>
            </a:br>
            <a:r>
              <a:rPr lang="en-US" b="1" dirty="0" smtClean="0"/>
              <a:t/>
            </a:r>
            <a:br>
              <a:rPr lang="en-US" b="1" dirty="0" smtClean="0"/>
            </a:br>
            <a:r>
              <a:rPr lang="en-US" b="1" dirty="0" smtClean="0"/>
              <a:t>Follow the Steps….</a:t>
            </a:r>
            <a:endParaRPr lang="en-US" b="1" dirty="0"/>
          </a:p>
        </p:txBody>
      </p:sp>
    </p:spTree>
    <p:extLst>
      <p:ext uri="{BB962C8B-B14F-4D97-AF65-F5344CB8AC3E}">
        <p14:creationId xmlns:p14="http://schemas.microsoft.com/office/powerpoint/2010/main" val="3312971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Resources</a:t>
            </a:r>
            <a:endParaRPr lang="en-US" b="1" dirty="0"/>
          </a:p>
        </p:txBody>
      </p:sp>
      <p:sp>
        <p:nvSpPr>
          <p:cNvPr id="3" name="Content Placeholder 2"/>
          <p:cNvSpPr>
            <a:spLocks noGrp="1"/>
          </p:cNvSpPr>
          <p:nvPr>
            <p:ph idx="1"/>
          </p:nvPr>
        </p:nvSpPr>
        <p:spPr/>
        <p:txBody>
          <a:bodyPr/>
          <a:lstStyle/>
          <a:p>
            <a:r>
              <a:rPr lang="en-US" dirty="0" smtClean="0">
                <a:hlinkClick r:id="rId2"/>
              </a:rPr>
              <a:t>ELA Common Core State Standards Self Study </a:t>
            </a:r>
            <a:r>
              <a:rPr lang="en-US" dirty="0" err="1" smtClean="0">
                <a:hlinkClick r:id="rId2"/>
              </a:rPr>
              <a:t>LiveBinder</a:t>
            </a:r>
            <a:endParaRPr lang="en-US" dirty="0" smtClean="0"/>
          </a:p>
          <a:p>
            <a:r>
              <a:rPr lang="en-US" dirty="0" smtClean="0">
                <a:hlinkClick r:id="rId3"/>
              </a:rPr>
              <a:t>Achieve the Core Website</a:t>
            </a:r>
            <a:endParaRPr lang="en-US" dirty="0" smtClean="0"/>
          </a:p>
          <a:p>
            <a:r>
              <a:rPr lang="en-US" dirty="0" smtClean="0">
                <a:hlinkClick r:id="rId4"/>
              </a:rPr>
              <a:t>Christina Hank article</a:t>
            </a:r>
            <a:r>
              <a:rPr lang="en-US" dirty="0" smtClean="0"/>
              <a:t> </a:t>
            </a:r>
          </a:p>
          <a:p>
            <a:r>
              <a:rPr lang="en-US" dirty="0" smtClean="0">
                <a:hlinkClick r:id="rId5"/>
              </a:rPr>
              <a:t>NY Sample Items</a:t>
            </a:r>
            <a:endParaRPr lang="en-US" dirty="0" smtClean="0"/>
          </a:p>
          <a:p>
            <a:r>
              <a:rPr lang="en-US" dirty="0" smtClean="0">
                <a:hlinkClick r:id="rId6"/>
              </a:rPr>
              <a:t>NCDPI Released Items</a:t>
            </a:r>
            <a:endParaRPr lang="en-US" dirty="0"/>
          </a:p>
        </p:txBody>
      </p:sp>
    </p:spTree>
    <p:extLst>
      <p:ext uri="{BB962C8B-B14F-4D97-AF65-F5344CB8AC3E}">
        <p14:creationId xmlns:p14="http://schemas.microsoft.com/office/powerpoint/2010/main" val="2770578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the shift?</a:t>
            </a:r>
            <a:endParaRPr lang="en-US" b="1" dirty="0"/>
          </a:p>
        </p:txBody>
      </p:sp>
      <p:sp>
        <p:nvSpPr>
          <p:cNvPr id="3" name="Content Placeholder 2"/>
          <p:cNvSpPr>
            <a:spLocks noGrp="1"/>
          </p:cNvSpPr>
          <p:nvPr>
            <p:ph idx="1"/>
          </p:nvPr>
        </p:nvSpPr>
        <p:spPr/>
        <p:txBody>
          <a:bodyPr/>
          <a:lstStyle/>
          <a:p>
            <a:r>
              <a:rPr lang="en-US" dirty="0" smtClean="0"/>
              <a:t>Asking students to make connections to themselves, other texts and the world is a common style of question that guides students away from the text.</a:t>
            </a:r>
          </a:p>
          <a:p>
            <a:endParaRPr lang="en-US" dirty="0"/>
          </a:p>
          <a:p>
            <a:r>
              <a:rPr lang="en-US" dirty="0" smtClean="0"/>
              <a:t>We often ask students simple questions that require very literal thinking to ensure they have read the text. </a:t>
            </a:r>
            <a:endParaRPr lang="en-US" dirty="0"/>
          </a:p>
        </p:txBody>
      </p:sp>
    </p:spTree>
    <p:extLst>
      <p:ext uri="{BB962C8B-B14F-4D97-AF65-F5344CB8AC3E}">
        <p14:creationId xmlns:p14="http://schemas.microsoft.com/office/powerpoint/2010/main" val="1610747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What are text-dependent questions?</a:t>
            </a:r>
            <a:endParaRPr lang="en-US" b="1" dirty="0"/>
          </a:p>
        </p:txBody>
      </p:sp>
      <p:sp>
        <p:nvSpPr>
          <p:cNvPr id="3" name="Content Placeholder 2"/>
          <p:cNvSpPr>
            <a:spLocks noGrp="1"/>
          </p:cNvSpPr>
          <p:nvPr>
            <p:ph idx="1"/>
          </p:nvPr>
        </p:nvSpPr>
        <p:spPr/>
        <p:txBody>
          <a:bodyPr>
            <a:normAutofit fontScale="70000" lnSpcReduction="20000"/>
          </a:bodyPr>
          <a:lstStyle/>
          <a:p>
            <a:r>
              <a:rPr lang="en-US" dirty="0" smtClean="0"/>
              <a:t>Are questions that can only be answered correctly by close reading of the text and demand careful attention to the text</a:t>
            </a:r>
          </a:p>
          <a:p>
            <a:r>
              <a:rPr lang="en-US" dirty="0" smtClean="0"/>
              <a:t>Require an understanding that extends beyond recalling facts</a:t>
            </a:r>
          </a:p>
          <a:p>
            <a:r>
              <a:rPr lang="en-US" dirty="0" smtClean="0"/>
              <a:t>Often require students to infer</a:t>
            </a:r>
          </a:p>
          <a:p>
            <a:r>
              <a:rPr lang="en-US" dirty="0" smtClean="0"/>
              <a:t>Do not depend on information from outside sources</a:t>
            </a:r>
          </a:p>
          <a:p>
            <a:r>
              <a:rPr lang="en-US" dirty="0" smtClean="0"/>
              <a:t>Allow students to gather evidence and build knowledge</a:t>
            </a:r>
          </a:p>
          <a:p>
            <a:r>
              <a:rPr lang="en-US" dirty="0" smtClean="0"/>
              <a:t>Provide access to increasing levels of complex text</a:t>
            </a:r>
          </a:p>
          <a:p>
            <a:r>
              <a:rPr lang="en-US" dirty="0" smtClean="0"/>
              <a:t>Call for careful and thoughtful teacher preparation</a:t>
            </a:r>
          </a:p>
          <a:p>
            <a:r>
              <a:rPr lang="en-US" dirty="0" smtClean="0"/>
              <a:t>Require time for students to process</a:t>
            </a:r>
          </a:p>
          <a:p>
            <a:r>
              <a:rPr lang="en-US" dirty="0" smtClean="0"/>
              <a:t>Are worth asking</a:t>
            </a:r>
          </a:p>
        </p:txBody>
      </p:sp>
      <p:pic>
        <p:nvPicPr>
          <p:cNvPr id="2050" name="Picture 2" descr="http://thisreadingmama.com/wp-content/uploads/2011/03/Understanding-TF-T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73800" y="4800600"/>
            <a:ext cx="2641601" cy="1981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766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Teacher Response</a:t>
            </a:r>
            <a:endParaRPr lang="en-US"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r>
              <a:rPr lang="en-US" dirty="0" smtClean="0"/>
              <a:t>“I </a:t>
            </a:r>
            <a:r>
              <a:rPr lang="en-US" dirty="0"/>
              <a:t>also found myself editing and rewriting the more I thought about them. It's definitely not the easiest task I have ever tackled</a:t>
            </a:r>
            <a:r>
              <a:rPr lang="en-US" dirty="0" smtClean="0"/>
              <a:t>.”</a:t>
            </a:r>
            <a:endParaRPr lang="en-US" dirty="0"/>
          </a:p>
        </p:txBody>
      </p:sp>
    </p:spTree>
    <p:extLst>
      <p:ext uri="{BB962C8B-B14F-4D97-AF65-F5344CB8AC3E}">
        <p14:creationId xmlns:p14="http://schemas.microsoft.com/office/powerpoint/2010/main" val="3017530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Text-Dependent Questions are NOT…</a:t>
            </a:r>
            <a:endParaRPr lang="en-US" b="1" dirty="0"/>
          </a:p>
        </p:txBody>
      </p:sp>
      <p:sp>
        <p:nvSpPr>
          <p:cNvPr id="3" name="Content Placeholder 2"/>
          <p:cNvSpPr>
            <a:spLocks noGrp="1"/>
          </p:cNvSpPr>
          <p:nvPr>
            <p:ph idx="1"/>
          </p:nvPr>
        </p:nvSpPr>
        <p:spPr/>
        <p:txBody>
          <a:bodyPr>
            <a:normAutofit fontScale="92500" lnSpcReduction="20000"/>
          </a:bodyPr>
          <a:lstStyle/>
          <a:p>
            <a:endParaRPr lang="en-US" dirty="0" smtClean="0"/>
          </a:p>
          <a:p>
            <a:r>
              <a:rPr lang="en-US" sz="3600" dirty="0" smtClean="0"/>
              <a:t>Low-level, literal, or recall questions</a:t>
            </a:r>
          </a:p>
          <a:p>
            <a:endParaRPr lang="en-US" sz="3600" dirty="0" smtClean="0"/>
          </a:p>
          <a:p>
            <a:r>
              <a:rPr lang="en-US" sz="3600" dirty="0" smtClean="0"/>
              <a:t>Focused on comprehension strategies</a:t>
            </a:r>
          </a:p>
          <a:p>
            <a:pPr marL="0" indent="0">
              <a:buNone/>
            </a:pPr>
            <a:endParaRPr lang="en-US" sz="3600" dirty="0" smtClean="0"/>
          </a:p>
          <a:p>
            <a:r>
              <a:rPr lang="en-US" sz="3600" dirty="0" smtClean="0"/>
              <a:t>Just questions…</a:t>
            </a:r>
            <a:endParaRPr lang="en-US" sz="3600" dirty="0"/>
          </a:p>
        </p:txBody>
      </p:sp>
    </p:spTree>
    <p:extLst>
      <p:ext uri="{BB962C8B-B14F-4D97-AF65-F5344CB8AC3E}">
        <p14:creationId xmlns:p14="http://schemas.microsoft.com/office/powerpoint/2010/main" val="2343535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What are we looking for?</a:t>
            </a:r>
            <a:endParaRPr lang="en-US" b="1" dirty="0"/>
          </a:p>
        </p:txBody>
      </p:sp>
      <p:sp>
        <p:nvSpPr>
          <p:cNvPr id="3" name="Content Placeholder 2"/>
          <p:cNvSpPr>
            <a:spLocks noGrp="1"/>
          </p:cNvSpPr>
          <p:nvPr>
            <p:ph idx="1"/>
          </p:nvPr>
        </p:nvSpPr>
        <p:spPr>
          <a:xfrm>
            <a:off x="838200" y="1701800"/>
            <a:ext cx="4953000" cy="4470400"/>
          </a:xfrm>
        </p:spPr>
        <p:txBody>
          <a:bodyPr>
            <a:normAutofit lnSpcReduction="10000"/>
          </a:bodyPr>
          <a:lstStyle/>
          <a:p>
            <a:r>
              <a:rPr lang="en-US" dirty="0" smtClean="0"/>
              <a:t>Rich and rigorous evidence-based conversation about text by students and teachers</a:t>
            </a:r>
          </a:p>
          <a:p>
            <a:r>
              <a:rPr lang="en-US" dirty="0" smtClean="0"/>
              <a:t>Discussions that stay rooted in the text</a:t>
            </a:r>
          </a:p>
          <a:p>
            <a:r>
              <a:rPr lang="en-US" dirty="0" smtClean="0"/>
              <a:t>Students revisiting the text for evidence to support their argument</a:t>
            </a:r>
          </a:p>
          <a:p>
            <a:r>
              <a:rPr lang="en-US" dirty="0" smtClean="0"/>
              <a:t>Students slowing down to explore and learn from the evidence</a:t>
            </a:r>
            <a:endParaRPr lang="en-US" dirty="0"/>
          </a:p>
        </p:txBody>
      </p:sp>
      <p:pic>
        <p:nvPicPr>
          <p:cNvPr id="307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2209800"/>
            <a:ext cx="3184398"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61445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much of the standards are devoted to this shift?</a:t>
            </a:r>
            <a:endParaRPr lang="en-US" b="1" dirty="0"/>
          </a:p>
        </p:txBody>
      </p:sp>
      <p:sp>
        <p:nvSpPr>
          <p:cNvPr id="3" name="Content Placeholder 2"/>
          <p:cNvSpPr>
            <a:spLocks noGrp="1"/>
          </p:cNvSpPr>
          <p:nvPr>
            <p:ph idx="1"/>
          </p:nvPr>
        </p:nvSpPr>
        <p:spPr/>
        <p:txBody>
          <a:bodyPr/>
          <a:lstStyle/>
          <a:p>
            <a:pPr marL="0" indent="0">
              <a:buNone/>
            </a:pPr>
            <a:endParaRPr lang="en-US" dirty="0" smtClean="0"/>
          </a:p>
          <a:p>
            <a:pPr marL="0" indent="0" algn="ctr">
              <a:buNone/>
            </a:pPr>
            <a:r>
              <a:rPr lang="en-US" sz="4400" b="1" dirty="0" smtClean="0"/>
              <a:t>80 - 90% </a:t>
            </a:r>
          </a:p>
          <a:p>
            <a:pPr marL="0" indent="0" algn="ctr">
              <a:buNone/>
            </a:pPr>
            <a:r>
              <a:rPr lang="en-US" sz="3600" dirty="0" smtClean="0"/>
              <a:t>of the reading standards require text-dependent analysis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5029200"/>
            <a:ext cx="4333875" cy="1544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84282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Grade 3 - EOG</a:t>
            </a:r>
            <a:endParaRPr lang="en-US" b="1" dirty="0"/>
          </a:p>
        </p:txBody>
      </p:sp>
      <p:sp>
        <p:nvSpPr>
          <p:cNvPr id="3" name="Content Placeholder 2"/>
          <p:cNvSpPr>
            <a:spLocks noGrp="1"/>
          </p:cNvSpPr>
          <p:nvPr>
            <p:ph idx="1"/>
          </p:nvPr>
        </p:nvSpPr>
        <p:spPr/>
        <p:txBody>
          <a:bodyPr/>
          <a:lstStyle/>
          <a:p>
            <a:r>
              <a:rPr lang="en-US" dirty="0"/>
              <a:t>What is the meaning of the word projects as used in paragraph 4? </a:t>
            </a:r>
            <a:endParaRPr lang="en-US" dirty="0" smtClean="0"/>
          </a:p>
          <a:p>
            <a:r>
              <a:rPr lang="en-US" dirty="0"/>
              <a:t>In paragraph 7, what does Marcus mean when he says to Claudia, “Bring one of </a:t>
            </a:r>
            <a:r>
              <a:rPr lang="en-US" dirty="0" smtClean="0"/>
              <a:t>your </a:t>
            </a:r>
            <a:r>
              <a:rPr lang="en-US" dirty="0"/>
              <a:t>collections. You’ve got a million of them!”? </a:t>
            </a:r>
            <a:endParaRPr lang="en-US" dirty="0" smtClean="0"/>
          </a:p>
          <a:p>
            <a:r>
              <a:rPr lang="en-US" dirty="0"/>
              <a:t>What is the similarity between paragraphs 3 and 4</a:t>
            </a:r>
            <a:r>
              <a:rPr lang="en-US" dirty="0" smtClean="0"/>
              <a:t>?</a:t>
            </a:r>
          </a:p>
          <a:p>
            <a:r>
              <a:rPr lang="en-US" dirty="0"/>
              <a:t>Which phrase supports the happy feeling of the poem?</a:t>
            </a:r>
          </a:p>
        </p:txBody>
      </p:sp>
    </p:spTree>
    <p:extLst>
      <p:ext uri="{BB962C8B-B14F-4D97-AF65-F5344CB8AC3E}">
        <p14:creationId xmlns:p14="http://schemas.microsoft.com/office/powerpoint/2010/main" val="1250816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ooks 16x9">
  <a:themeElements>
    <a:clrScheme name="Books_16x9">
      <a:dk1>
        <a:srgbClr val="374C81"/>
      </a:dk1>
      <a:lt1>
        <a:srgbClr val="FFFFFF"/>
      </a:lt1>
      <a:dk2>
        <a:srgbClr val="000000"/>
      </a:dk2>
      <a:lt2>
        <a:srgbClr val="EDE5DF"/>
      </a:lt2>
      <a:accent1>
        <a:srgbClr val="414E77"/>
      </a:accent1>
      <a:accent2>
        <a:srgbClr val="70AAC4"/>
      </a:accent2>
      <a:accent3>
        <a:srgbClr val="8B6A94"/>
      </a:accent3>
      <a:accent4>
        <a:srgbClr val="61A796"/>
      </a:accent4>
      <a:accent5>
        <a:srgbClr val="4E5798"/>
      </a:accent5>
      <a:accent6>
        <a:srgbClr val="7E5C5C"/>
      </a:accent6>
      <a:hlink>
        <a:srgbClr val="0070C0"/>
      </a:hlink>
      <a:folHlink>
        <a:srgbClr val="7030A0"/>
      </a:folHlink>
    </a:clrScheme>
    <a:fontScheme name="Century Gothic">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TS102787940</Template>
  <TotalTime>978</TotalTime>
  <Words>1061</Words>
  <Application>Microsoft Office PowerPoint</Application>
  <PresentationFormat>On-screen Show (4:3)</PresentationFormat>
  <Paragraphs>126</Paragraphs>
  <Slides>23</Slides>
  <Notes>12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Books 16x9</vt:lpstr>
      <vt:lpstr>It all DEPENDS!</vt:lpstr>
      <vt:lpstr>PowerPoint Presentation</vt:lpstr>
      <vt:lpstr>Why the shift?</vt:lpstr>
      <vt:lpstr>What are text-dependent questions?</vt:lpstr>
      <vt:lpstr>Teacher Response</vt:lpstr>
      <vt:lpstr>Text-Dependent Questions are NOT…</vt:lpstr>
      <vt:lpstr>What are we looking for?</vt:lpstr>
      <vt:lpstr>How much of the standards are devoted to this shift?</vt:lpstr>
      <vt:lpstr>Grade 3 - EOG</vt:lpstr>
      <vt:lpstr>Grade 4 - EOG</vt:lpstr>
      <vt:lpstr>Grade 5 - EOG</vt:lpstr>
      <vt:lpstr>Smarter Balanced Assessments</vt:lpstr>
      <vt:lpstr>Text-Dependent Questions &amp; Guided Reading</vt:lpstr>
      <vt:lpstr>Text-Dependent Questions &amp; Shared Reading</vt:lpstr>
      <vt:lpstr>Text-Dependent or NOT?</vt:lpstr>
      <vt:lpstr>PowerPoint Presentation</vt:lpstr>
      <vt:lpstr>Even More Examples</vt:lpstr>
      <vt:lpstr>Text Dependent Questions and Vocabulary</vt:lpstr>
      <vt:lpstr>Text Dependent Questions and Structure</vt:lpstr>
      <vt:lpstr>Text Based Anchor Charts</vt:lpstr>
      <vt:lpstr>A Word of Caution…</vt:lpstr>
      <vt:lpstr>Let’s Practice!     Follow the Steps….</vt:lpstr>
      <vt:lpstr>Resources</vt:lpstr>
    </vt:vector>
  </TitlesOfParts>
  <Company>RCS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all DEPENDS!</dc:title>
  <dc:creator>Harris, Angela</dc:creator>
  <cp:lastModifiedBy>venus home</cp:lastModifiedBy>
  <cp:revision>46</cp:revision>
  <cp:lastPrinted>2012-11-01T14:17:32Z</cp:lastPrinted>
  <dcterms:created xsi:type="dcterms:W3CDTF">2012-10-31T18:48:59Z</dcterms:created>
  <dcterms:modified xsi:type="dcterms:W3CDTF">2013-04-03T19:26:44Z</dcterms:modified>
</cp:coreProperties>
</file>